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4" r:id="rId1"/>
  </p:sldMasterIdLst>
  <p:notesMasterIdLst>
    <p:notesMasterId r:id="rId14"/>
  </p:notesMasterIdLst>
  <p:sldIdLst>
    <p:sldId id="693" r:id="rId2"/>
    <p:sldId id="280" r:id="rId3"/>
    <p:sldId id="666" r:id="rId4"/>
    <p:sldId id="350" r:id="rId5"/>
    <p:sldId id="771" r:id="rId6"/>
    <p:sldId id="690" r:id="rId7"/>
    <p:sldId id="767" r:id="rId8"/>
    <p:sldId id="749" r:id="rId9"/>
    <p:sldId id="730" r:id="rId10"/>
    <p:sldId id="772" r:id="rId11"/>
    <p:sldId id="585" r:id="rId12"/>
    <p:sldId id="28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828"/>
    <a:srgbClr val="00AEBB"/>
    <a:srgbClr val="028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80"/>
    <p:restoredTop sz="96671"/>
  </p:normalViewPr>
  <p:slideViewPr>
    <p:cSldViewPr snapToGrid="0">
      <p:cViewPr varScale="1">
        <p:scale>
          <a:sx n="153" d="100"/>
          <a:sy n="153" d="100"/>
        </p:scale>
        <p:origin x="344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3" name="Google Shape;33;p4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8" y="4235030"/>
            <a:ext cx="11946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37A803-49DD-9F6C-387C-2AF2628C619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4576" y="4122678"/>
            <a:ext cx="1080274" cy="618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99040-D52B-5FAC-01DD-AA11C38614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72981" y="3566823"/>
            <a:ext cx="2641600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6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843" y="4618434"/>
            <a:ext cx="673323" cy="385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32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bg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5400000" flipH="1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B06FC-60F4-8BF5-9616-2928D77A42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72981" y="3566823"/>
            <a:ext cx="2641600" cy="1409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5" name="Google Shape;65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35C707-BB64-8BEE-9847-BDAD06307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5843" y="4618434"/>
            <a:ext cx="673323" cy="38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73" name="Google Shape;73;p10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74" name="Google Shape;74;p1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8" name="Google Shape;7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3F07AF-469B-D3CF-D9C7-4D2528542F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5843" y="4618434"/>
            <a:ext cx="673323" cy="38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24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33750" y="879125"/>
            <a:ext cx="8725500" cy="3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428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18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8" marR="0" lvl="1" indent="-3365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17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301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16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238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15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2" marR="0" lvl="5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5941" y="89104"/>
            <a:ext cx="1539834" cy="881336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90335" y="4651201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51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DX General">
  <p:cSld name="SPDX Genera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8171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#</a:t>
            </a:r>
            <a:endParaRPr i="0" u="none" strike="noStrike" cap="none" dirty="0"/>
          </a:p>
        </p:txBody>
      </p:sp>
      <p:cxnSp>
        <p:nvCxnSpPr>
          <p:cNvPr id="61" name="Google Shape;61;p14"/>
          <p:cNvCxnSpPr/>
          <p:nvPr/>
        </p:nvCxnSpPr>
        <p:spPr>
          <a:xfrm flipH="1">
            <a:off x="162500" y="190900"/>
            <a:ext cx="9300" cy="44283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68975" y="614300"/>
            <a:ext cx="620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4FF"/>
              </a:buClr>
              <a:buSzPts val="1800"/>
              <a:buFont typeface="Archivo Light"/>
              <a:buNone/>
              <a:defRPr sz="1800" i="0" u="none" strike="noStrike" cap="none">
                <a:solidFill>
                  <a:srgbClr val="0094FF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2"/>
          </p:nvPr>
        </p:nvSpPr>
        <p:spPr>
          <a:xfrm>
            <a:off x="268975" y="214599"/>
            <a:ext cx="74868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78"/>
              </a:buClr>
              <a:buSzPts val="3000"/>
              <a:buFont typeface="Archivo"/>
              <a:buNone/>
              <a:defRPr sz="3000" i="0" u="none" strike="noStrike" cap="none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00" y="4696825"/>
            <a:ext cx="1399400" cy="3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33750" y="1086650"/>
            <a:ext cx="8725500" cy="3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778"/>
              </a:buClr>
              <a:buSzPts val="1800"/>
              <a:buFont typeface="Archivo"/>
              <a:buChar char="●"/>
              <a:defRPr sz="1800" i="0" u="none" strike="noStrike" cap="none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700"/>
              <a:buFont typeface="Archivo ExtraLight"/>
              <a:buChar char="○"/>
              <a:defRPr sz="1700" i="0" u="none" strike="noStrike" cap="none">
                <a:solidFill>
                  <a:srgbClr val="003778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600"/>
              <a:buFont typeface="Archivo ExtraLight"/>
              <a:buChar char="𐩑"/>
              <a:defRPr sz="1600" i="0" u="none" strike="noStrike" cap="none">
                <a:solidFill>
                  <a:srgbClr val="003778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500"/>
              <a:buFont typeface="Archivo Light"/>
              <a:buChar char="▪"/>
              <a:defRPr sz="15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➢"/>
              <a:defRPr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■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●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778"/>
              </a:buClr>
              <a:buSzPts val="1400"/>
              <a:buFont typeface="Archivo Light"/>
              <a:buChar char="○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003778"/>
              </a:buClr>
              <a:buSzPts val="1400"/>
              <a:buFont typeface="Archivo Light"/>
              <a:buChar char="⚬"/>
              <a:defRPr sz="1400" i="0" u="none" strike="noStrike" cap="none">
                <a:solidFill>
                  <a:srgbClr val="003778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70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List_White">
  <p:cSld name="1_Bullet List_White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>
            <a:spLocks noGrp="1"/>
          </p:cNvSpPr>
          <p:nvPr>
            <p:ph type="sldNum" idx="12"/>
          </p:nvPr>
        </p:nvSpPr>
        <p:spPr>
          <a:xfrm>
            <a:off x="8201025" y="4865460"/>
            <a:ext cx="600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336" name="Google Shape;336;p52"/>
          <p:cNvSpPr txBox="1">
            <a:spLocks noGrp="1"/>
          </p:cNvSpPr>
          <p:nvPr>
            <p:ph type="title"/>
          </p:nvPr>
        </p:nvSpPr>
        <p:spPr>
          <a:xfrm>
            <a:off x="342900" y="297679"/>
            <a:ext cx="8458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body" idx="1"/>
          </p:nvPr>
        </p:nvSpPr>
        <p:spPr>
          <a:xfrm>
            <a:off x="342900" y="935182"/>
            <a:ext cx="8458200" cy="3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>
                <a:solidFill>
                  <a:schemeClr val="lt2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>
                <a:solidFill>
                  <a:schemeClr val="lt2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700">
                <a:solidFill>
                  <a:schemeClr val="lt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New"/>
              <a:buChar char="o"/>
              <a:defRPr sz="1700">
                <a:solidFill>
                  <a:schemeClr val="lt2"/>
                </a:solidFill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▪"/>
              <a:defRPr sz="1400">
                <a:solidFill>
                  <a:schemeClr val="lt2"/>
                </a:solidFill>
              </a:defRPr>
            </a:lvl5pPr>
            <a:lvl6pPr marL="2743200" lvl="5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  <a:defRPr sz="1200"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257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2">
  <p:cSld name="Transition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 userDrawn="1"/>
        </p:nvCxnSpPr>
        <p:spPr>
          <a:xfrm rot="9119805" flipH="1">
            <a:off x="3650097" y="534658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13"/>
          <p:cNvCxnSpPr/>
          <p:nvPr/>
        </p:nvCxnSpPr>
        <p:spPr>
          <a:xfrm rot="9119805" flipH="1">
            <a:off x="3421942" y="484085"/>
            <a:ext cx="6484046" cy="5376163"/>
          </a:xfrm>
          <a:prstGeom prst="straightConnector1">
            <a:avLst/>
          </a:prstGeom>
          <a:noFill/>
          <a:ln w="228600" cap="flat" cmpd="sng">
            <a:solidFill>
              <a:srgbClr val="0094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3"/>
          <p:cNvCxnSpPr/>
          <p:nvPr/>
        </p:nvCxnSpPr>
        <p:spPr>
          <a:xfrm rot="9119805" flipH="1">
            <a:off x="3845430" y="625744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3"/>
          <p:cNvCxnSpPr/>
          <p:nvPr/>
        </p:nvCxnSpPr>
        <p:spPr>
          <a:xfrm rot="9119805" flipH="1">
            <a:off x="4040763" y="716829"/>
            <a:ext cx="6484046" cy="5376834"/>
          </a:xfrm>
          <a:prstGeom prst="straightConnector1">
            <a:avLst/>
          </a:prstGeom>
          <a:noFill/>
          <a:ln w="228600" cap="flat" cmpd="sng">
            <a:solidFill>
              <a:srgbClr val="0037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 rot="9119805" flipH="1">
            <a:off x="3223468" y="455785"/>
            <a:ext cx="6484046" cy="5376163"/>
          </a:xfrm>
          <a:prstGeom prst="straightConnector1">
            <a:avLst/>
          </a:prstGeom>
          <a:noFill/>
          <a:ln w="228600" cap="flat" cmpd="sng">
            <a:solidFill>
              <a:srgbClr val="0094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97275" y="1460500"/>
            <a:ext cx="51081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778"/>
              </a:buClr>
              <a:buSzPts val="4400"/>
              <a:buFont typeface="Archivo"/>
              <a:buNone/>
              <a:defRPr sz="4400" b="1">
                <a:solidFill>
                  <a:srgbClr val="003778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000" y="3866600"/>
            <a:ext cx="1038600" cy="1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97275" y="2894575"/>
            <a:ext cx="41946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4FF"/>
              </a:buClr>
              <a:buSzPts val="1900"/>
              <a:buFont typeface="Archivo"/>
              <a:buNone/>
              <a:defRPr sz="1900">
                <a:solidFill>
                  <a:srgbClr val="0094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05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38CB1-F8E6-F156-8915-1A35C64D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1200" y="1866900"/>
            <a:ext cx="264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3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hainproject.org/news/2025/05/29/recording-sbom-2025-05-28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hyperlink" Target="https://github.com/OpenChain-Project/Reference-Material/tree/master/OpenChain-Maturity-Models/OpenChain-Capability-Maturity-Model-ISO-IEC-5230-(OpenChain%202.1)-Version-1.0/en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s://openchainproject.org/news/2025/05/08/ai-work-group-2025-05-06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5" Type="http://schemas.openxmlformats.org/officeDocument/2006/relationships/image" Target="../media/image25.png"/><Relationship Id="rId2" Type="http://schemas.openxmlformats.org/officeDocument/2006/relationships/hyperlink" Target="https://openchainproject.org/news/2025/05/15/monthly-2025-05-14" TargetMode="Externa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openchainproject.org/news/2025/05/09/openchain-telco-sbom-guide-version-1-1-now-available" TargetMode="External"/><Relationship Id="rId11" Type="http://schemas.openxmlformats.org/officeDocument/2006/relationships/hyperlink" Target="https://openchainproject.org/resources/faq#cra" TargetMode="External"/><Relationship Id="rId24" Type="http://schemas.openxmlformats.org/officeDocument/2006/relationships/image" Target="../media/image24.png"/><Relationship Id="rId5" Type="http://schemas.openxmlformats.org/officeDocument/2006/relationships/hyperlink" Target="https://github.com/OpenChain-Project/Reference-Material/tree/master/Open-Source-Policy-Templates/ISO-IEC-5230-(OpenChain%202.1)/en" TargetMode="Externa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hyperlink" Target="https://openchainproject.org/processes#process-for-developing-standards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s://github.com/OpenChain-Project/Reference-Material/tree/master/OpenChain-Explainers-For-Internal-Teams/en" TargetMode="External"/><Relationship Id="rId9" Type="http://schemas.openxmlformats.org/officeDocument/2006/relationships/hyperlink" Target="https://github.com/OpenChain-Project/Reference-Material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hainproject.org/news/2025/07/01/please-welcome-our-duly-elected-2025-2026-chairs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s://openchainproject.org/news/2025/07/25/recording-ai-wg-2025-07-24" TargetMode="External"/><Relationship Id="rId3" Type="http://schemas.openxmlformats.org/officeDocument/2006/relationships/hyperlink" Target="https://openchainproject.org/news/2025/07/07/webinar-cariad-with-ort" TargetMode="External"/><Relationship Id="rId21" Type="http://schemas.openxmlformats.org/officeDocument/2006/relationships/hyperlink" Target="https://openchainproject.org/news/2025/07/11/india-2h-2025-strategy-discussion" TargetMode="External"/><Relationship Id="rId7" Type="http://schemas.openxmlformats.org/officeDocument/2006/relationships/hyperlink" Target="https://openchainproject.org/news/2025/07/23/telco-handbook" TargetMode="External"/><Relationship Id="rId12" Type="http://schemas.openxmlformats.org/officeDocument/2006/relationships/image" Target="../media/image29.png"/><Relationship Id="rId17" Type="http://schemas.openxmlformats.org/officeDocument/2006/relationships/hyperlink" Target="https://openchainproject.org/news/2025/07/25/recording-ai-wg-2025-07-22" TargetMode="External"/><Relationship Id="rId2" Type="http://schemas.openxmlformats.org/officeDocument/2006/relationships/hyperlink" Target="https://openchainproject.org/news/2025/07/02/webinar-project-occtet" TargetMode="External"/><Relationship Id="rId16" Type="http://schemas.openxmlformats.org/officeDocument/2006/relationships/hyperlink" Target="https://openchainproject.org/news/2025/07/18/monthly-2025-07-16" TargetMode="External"/><Relationship Id="rId20" Type="http://schemas.openxmlformats.org/officeDocument/2006/relationships/hyperlink" Target="https://openchainproject.org/news/2025/07/11/germany-2h-2025-and-beyon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hainproject.org/news/2025/07/23/telco-korean-1-1" TargetMode="External"/><Relationship Id="rId11" Type="http://schemas.openxmlformats.org/officeDocument/2006/relationships/image" Target="../media/image28.jpg"/><Relationship Id="rId5" Type="http://schemas.openxmlformats.org/officeDocument/2006/relationships/hyperlink" Target="https://openchainproject.org/news/2025/07/18/openchain-tooling-work-group-the-2025-video-series" TargetMode="External"/><Relationship Id="rId15" Type="http://schemas.openxmlformats.org/officeDocument/2006/relationships/hyperlink" Target="https://openchainproject.org/news/2025/07/10/monthly-america-europe-2025-07-09" TargetMode="External"/><Relationship Id="rId10" Type="http://schemas.openxmlformats.org/officeDocument/2006/relationships/image" Target="../media/image27.png"/><Relationship Id="rId19" Type="http://schemas.openxmlformats.org/officeDocument/2006/relationships/hyperlink" Target="https://openchainproject.org/news/2025/07/25/recording-sbom-sg-2025-07-23" TargetMode="External"/><Relationship Id="rId4" Type="http://schemas.openxmlformats.org/officeDocument/2006/relationships/hyperlink" Target="https://openchainproject.org/news/2025/07/31/zf-webinar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s://openchainproject.org/news/2025/07/07/public-comments-ai-system-bill-of-materials" TargetMode="External"/><Relationship Id="rId22" Type="http://schemas.openxmlformats.org/officeDocument/2006/relationships/hyperlink" Target="https://openchainproject.org/news/2025/07/31/openchain-ossna-202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8B-AC99-412A-AC58-8925EE794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OpenChain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DAC6C-A094-DE2D-4340-F79823009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Update for OpenChain Japan Community Day #34 – 2025-07-31</a:t>
            </a:r>
          </a:p>
        </p:txBody>
      </p:sp>
    </p:spTree>
    <p:extLst>
      <p:ext uri="{BB962C8B-B14F-4D97-AF65-F5344CB8AC3E}">
        <p14:creationId xmlns:p14="http://schemas.microsoft.com/office/powerpoint/2010/main" val="43580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42B3-FD4F-D7B9-EA6C-22592271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It Has Been A Long Journey…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DC67-2B28-EECD-3190-A41D871F9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2615"/>
            <a:ext cx="4759736" cy="3339000"/>
          </a:xfrm>
        </p:spPr>
        <p:txBody>
          <a:bodyPr>
            <a:normAutofit lnSpcReduction="10000"/>
          </a:bodyPr>
          <a:lstStyle/>
          <a:p>
            <a:r>
              <a:rPr lang="en-JP" sz="1600" dirty="0"/>
              <a:t>2006, FSFE creates a legal task force with support from Harald Welte</a:t>
            </a:r>
          </a:p>
          <a:p>
            <a:endParaRPr lang="en-JP" sz="1600" dirty="0"/>
          </a:p>
          <a:p>
            <a:r>
              <a:rPr lang="en-JP" sz="1600" dirty="0"/>
              <a:t>2007, FSFE creates a network for lawyers</a:t>
            </a:r>
          </a:p>
          <a:p>
            <a:endParaRPr lang="en-JP" sz="1600" dirty="0"/>
          </a:p>
          <a:p>
            <a:r>
              <a:rPr lang="en-JP" sz="1600" dirty="0"/>
              <a:t>2008, the legal network hosts its first major legal conference</a:t>
            </a:r>
          </a:p>
          <a:p>
            <a:endParaRPr lang="en-JP" sz="1600" dirty="0"/>
          </a:p>
          <a:p>
            <a:r>
              <a:rPr lang="en-JP" sz="1600" dirty="0"/>
              <a:t>2015, OpenChain created by members of the network</a:t>
            </a:r>
          </a:p>
          <a:p>
            <a:endParaRPr lang="en-JP" sz="1600" dirty="0"/>
          </a:p>
          <a:p>
            <a:r>
              <a:rPr lang="en-JP" sz="1600" dirty="0"/>
              <a:t>2016, OpenChain launched as an LF Project</a:t>
            </a:r>
          </a:p>
        </p:txBody>
      </p:sp>
      <p:pic>
        <p:nvPicPr>
          <p:cNvPr id="5" name="Picture 4" descr="A person standing at a podium&#10;&#10;AI-generated content may be incorrect.">
            <a:extLst>
              <a:ext uri="{FF2B5EF4-FFF2-40B4-BE49-F238E27FC236}">
                <a16:creationId xmlns:a16="http://schemas.microsoft.com/office/drawing/2014/main" id="{122B9525-3AFE-C732-D43A-FA7DDF63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Participate In OpenChain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Our calls are open and publicly listed.</a:t>
            </a:r>
          </a:p>
          <a:p>
            <a:endParaRPr lang="en-US" sz="1600" dirty="0"/>
          </a:p>
          <a:p>
            <a:r>
              <a:rPr lang="en-US" sz="1600" dirty="0"/>
              <a:t>We publish a recording of every meeting not under Chatham House Rule.</a:t>
            </a:r>
          </a:p>
          <a:p>
            <a:endParaRPr lang="en-US" sz="1600" dirty="0"/>
          </a:p>
          <a:p>
            <a:r>
              <a:rPr lang="en-US" sz="1600" dirty="0"/>
              <a:t>We provide access to work groups, special interest groups and local work groups by mailing list.</a:t>
            </a:r>
          </a:p>
          <a:p>
            <a:endParaRPr lang="en-US" sz="1600" dirty="0"/>
          </a:p>
          <a:p>
            <a:r>
              <a:rPr lang="en-US" sz="1600" dirty="0"/>
              <a:t>We also use Slack and WeChat.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ECB0F-1C8B-30D9-A274-9B55D442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58600" y="1632275"/>
            <a:ext cx="2534400" cy="2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8441C8D-9D98-A06E-6160-FBCB926F576B}"/>
              </a:ext>
            </a:extLst>
          </p:cNvPr>
          <p:cNvSpPr txBox="1">
            <a:spLocks/>
          </p:cNvSpPr>
          <p:nvPr/>
        </p:nvSpPr>
        <p:spPr>
          <a:xfrm>
            <a:off x="1572600" y="411333"/>
            <a:ext cx="5998800" cy="97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None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algn="ctr"/>
            <a:r>
              <a:rPr lang="en-US" sz="2800" b="1" dirty="0"/>
              <a:t>Let’s Talk More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82E70-7128-2224-46AA-00AB309D02A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C156BA-28DB-B45A-4A59-924EB934E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64283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C956-796B-078D-6702-D8A30ECC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913902"/>
            <a:ext cx="8222100" cy="250466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standards </a:t>
            </a: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the </a:t>
            </a:r>
            <a:r>
              <a:rPr lang="en-US" sz="2000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baseline </a:t>
            </a: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quality in open source license compliance and security assurance programs.</a:t>
            </a:r>
            <a:b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guides and reference material </a:t>
            </a: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helps people solve compliance challenges.</a:t>
            </a:r>
            <a:b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community </a:t>
            </a:r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a space to share knowledge.</a:t>
            </a:r>
          </a:p>
        </p:txBody>
      </p:sp>
    </p:spTree>
    <p:extLst>
      <p:ext uri="{BB962C8B-B14F-4D97-AF65-F5344CB8AC3E}">
        <p14:creationId xmlns:p14="http://schemas.microsoft.com/office/powerpoint/2010/main" val="419572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8B-AC99-412A-AC58-8925EE794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News</a:t>
            </a:r>
          </a:p>
        </p:txBody>
      </p:sp>
    </p:spTree>
    <p:extLst>
      <p:ext uri="{BB962C8B-B14F-4D97-AF65-F5344CB8AC3E}">
        <p14:creationId xmlns:p14="http://schemas.microsoft.com/office/powerpoint/2010/main" val="216965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4FE4-9E34-46ED-48C9-2C799BD3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160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1H 2025 Overview</a:t>
            </a:r>
          </a:p>
        </p:txBody>
      </p:sp>
      <p:sp>
        <p:nvSpPr>
          <p:cNvPr id="3" name="Google Shape;1389;p121">
            <a:extLst>
              <a:ext uri="{FF2B5EF4-FFF2-40B4-BE49-F238E27FC236}">
                <a16:creationId xmlns:a16="http://schemas.microsoft.com/office/drawing/2014/main" id="{88D63417-1782-C7F5-3E03-F9E139D83434}"/>
              </a:ext>
            </a:extLst>
          </p:cNvPr>
          <p:cNvSpPr txBox="1"/>
          <p:nvPr/>
        </p:nvSpPr>
        <p:spPr>
          <a:xfrm>
            <a:off x="3407580" y="238664"/>
            <a:ext cx="5424720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Open Sans"/>
              <a:buChar char="›"/>
            </a:pPr>
            <a:r>
              <a:rPr lang="en-US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New Platinum Member:</a:t>
            </a: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Open Sans"/>
              <a:buChar char="›"/>
            </a:pPr>
            <a:r>
              <a:rPr lang="en-US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ISO/IEC 5230 Co-Announcements:</a:t>
            </a: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</a:b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Open Sans"/>
              <a:buChar char="›"/>
            </a:pPr>
            <a:r>
              <a:rPr lang="en-US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Recertification Co-Announcements:</a:t>
            </a: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Open Sans"/>
              <a:buChar char="›"/>
            </a:pPr>
            <a:r>
              <a:rPr lang="en-US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ISO/IEC 18974 Co-Announcements:</a:t>
            </a:r>
            <a:endParaRPr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</p:txBody>
      </p:sp>
      <p:sp>
        <p:nvSpPr>
          <p:cNvPr id="4" name="Google Shape;1392;p121">
            <a:extLst>
              <a:ext uri="{FF2B5EF4-FFF2-40B4-BE49-F238E27FC236}">
                <a16:creationId xmlns:a16="http://schemas.microsoft.com/office/drawing/2014/main" id="{4E9DDDCF-C94F-C3E5-72CD-4FDF0F2281EE}"/>
              </a:ext>
            </a:extLst>
          </p:cNvPr>
          <p:cNvSpPr txBox="1">
            <a:spLocks/>
          </p:cNvSpPr>
          <p:nvPr/>
        </p:nvSpPr>
        <p:spPr>
          <a:xfrm>
            <a:off x="447324" y="582692"/>
            <a:ext cx="274869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2"/>
              </a:solidFill>
              <a:latin typeface="Josefin Sans" pitchFamily="2" charset="77"/>
              <a:ea typeface="Open Sans ExtraBold"/>
              <a:cs typeface="Open Sans ExtraBold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2"/>
              </a:rPr>
              <a:t>Proposed updates to ISO/IEC 5230 and ISO/IEC 18974 finished public comments and freeze periods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, moved to Steering Committee.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3"/>
              </a:rPr>
              <a:t>Maturity models released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4"/>
              </a:rPr>
              <a:t>“Explainers” for company departments released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5"/>
              </a:rPr>
              <a:t>Open source policy template updated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.</a:t>
            </a:r>
            <a:b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</a:b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6"/>
              </a:rPr>
              <a:t>Telco SBOM Quality Guide updated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7"/>
              </a:rPr>
              <a:t>AI BOM Compliance Guide complete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, board approval pending.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8"/>
              </a:rPr>
              <a:t>Cross-industry SBOM quality guide early drafting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.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indent="-323850"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9"/>
              </a:rPr>
              <a:t>Reorganized reference library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 of 1,500~ resources.</a:t>
            </a:r>
            <a:b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</a:b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10"/>
              </a:rPr>
              <a:t>Better discoverability of processes</a:t>
            </a:r>
            <a:endParaRPr sz="1050" dirty="0">
              <a:solidFill>
                <a:schemeClr val="dk2"/>
              </a:solidFill>
              <a:latin typeface="Josefin Sans" pitchFamily="2" charset="77"/>
              <a:ea typeface="Open Sans Light"/>
              <a:cs typeface="Open Sans Light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Improved integration with other LF Project activities (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  <a:hlinkClick r:id="rId11"/>
              </a:rPr>
              <a:t>e.g. OpenSSF</a:t>
            </a:r>
            <a:r>
              <a:rPr lang="en-US" sz="1050" dirty="0">
                <a:solidFill>
                  <a:schemeClr val="dk2"/>
                </a:solidFill>
                <a:latin typeface="Josefin Sans" pitchFamily="2" charset="77"/>
                <a:ea typeface="Open Sans Light"/>
                <a:cs typeface="Open Sans Light"/>
                <a:sym typeface="Open Sans"/>
              </a:rPr>
              <a:t>).</a:t>
            </a:r>
          </a:p>
        </p:txBody>
      </p:sp>
      <p:pic>
        <p:nvPicPr>
          <p:cNvPr id="5" name="Google Shape;1394;p121" title="LOGO_KFTC_ENG.png">
            <a:extLst>
              <a:ext uri="{FF2B5EF4-FFF2-40B4-BE49-F238E27FC236}">
                <a16:creationId xmlns:a16="http://schemas.microsoft.com/office/drawing/2014/main" id="{EF353B84-9964-6172-0722-F0897533093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6733" y="2322517"/>
            <a:ext cx="1258424" cy="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95;p121" title="erlang-logo.png">
            <a:extLst>
              <a:ext uri="{FF2B5EF4-FFF2-40B4-BE49-F238E27FC236}">
                <a16:creationId xmlns:a16="http://schemas.microsoft.com/office/drawing/2014/main" id="{AFDE0447-BABA-FD20-2222-A7D063C1ED4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2174" y="1670301"/>
            <a:ext cx="512191" cy="4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96;p121" title="Netcore_logo-1024x256.png">
            <a:extLst>
              <a:ext uri="{FF2B5EF4-FFF2-40B4-BE49-F238E27FC236}">
                <a16:creationId xmlns:a16="http://schemas.microsoft.com/office/drawing/2014/main" id="{952101A1-15C2-DE6F-8251-170D25CD11C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0503" y="3812300"/>
            <a:ext cx="1224230" cy="30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7;p121" title="s-core_Logo_CI_png.png">
            <a:extLst>
              <a:ext uri="{FF2B5EF4-FFF2-40B4-BE49-F238E27FC236}">
                <a16:creationId xmlns:a16="http://schemas.microsoft.com/office/drawing/2014/main" id="{74264C78-76B8-F1FC-080E-73DB0AECCB8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8033" y="2406693"/>
            <a:ext cx="1083600" cy="25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98;p121" title="s-core_Logo_CI_png.png">
            <a:extLst>
              <a:ext uri="{FF2B5EF4-FFF2-40B4-BE49-F238E27FC236}">
                <a16:creationId xmlns:a16="http://schemas.microsoft.com/office/drawing/2014/main" id="{C8158A67-52DD-DD0D-F07B-79E33A05220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74015" y="3818397"/>
            <a:ext cx="1258424" cy="29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99;p121" title="COLLABORA_02_RGB-1024x570.png">
            <a:extLst>
              <a:ext uri="{FF2B5EF4-FFF2-40B4-BE49-F238E27FC236}">
                <a16:creationId xmlns:a16="http://schemas.microsoft.com/office/drawing/2014/main" id="{4773F936-F0B3-4685-A1E0-79FADDEA0D7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09075" y="2979998"/>
            <a:ext cx="844131" cy="4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00;p121" title="138d2bdb07720199f3d571b474064cb0-1.jpg">
            <a:extLst>
              <a:ext uri="{FF2B5EF4-FFF2-40B4-BE49-F238E27FC236}">
                <a16:creationId xmlns:a16="http://schemas.microsoft.com/office/drawing/2014/main" id="{9D0FA8FC-5F7C-D69E-6F08-B81C8DA1AA8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35144" y="3055828"/>
            <a:ext cx="844130" cy="39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01;p121" title="logo.png">
            <a:extLst>
              <a:ext uri="{FF2B5EF4-FFF2-40B4-BE49-F238E27FC236}">
                <a16:creationId xmlns:a16="http://schemas.microsoft.com/office/drawing/2014/main" id="{B73F2932-E5D3-A0AC-D8AC-3E4B11AB60F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80401" y="2380196"/>
            <a:ext cx="732535" cy="3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02;p121" title="stuttgart-shane-keynote-2025-04-07.png">
            <a:extLst>
              <a:ext uri="{FF2B5EF4-FFF2-40B4-BE49-F238E27FC236}">
                <a16:creationId xmlns:a16="http://schemas.microsoft.com/office/drawing/2014/main" id="{1608C3A6-C396-E765-6580-2B115FCA56E7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41433" y="1606409"/>
            <a:ext cx="617095" cy="60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3;p121" title="qnap-logo@3x.png">
            <a:extLst>
              <a:ext uri="{FF2B5EF4-FFF2-40B4-BE49-F238E27FC236}">
                <a16:creationId xmlns:a16="http://schemas.microsoft.com/office/drawing/2014/main" id="{42445660-BA2C-5B17-37E5-05B3E727212E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850610" y="2435412"/>
            <a:ext cx="1124690" cy="19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04;p121" title="AbacatePay.png">
            <a:extLst>
              <a:ext uri="{FF2B5EF4-FFF2-40B4-BE49-F238E27FC236}">
                <a16:creationId xmlns:a16="http://schemas.microsoft.com/office/drawing/2014/main" id="{DC186AED-A8CC-E9F0-A91E-7F9EE0874E0F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70094" y="1639777"/>
            <a:ext cx="1124690" cy="4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05;p121" title="amazon.png">
            <a:extLst>
              <a:ext uri="{FF2B5EF4-FFF2-40B4-BE49-F238E27FC236}">
                <a16:creationId xmlns:a16="http://schemas.microsoft.com/office/drawing/2014/main" id="{37C02ED1-7FBA-2FDD-9B96-0E6BEF32DADD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 l="11740" t="32505" r="11525" b="22819"/>
          <a:stretch/>
        </p:blipFill>
        <p:spPr>
          <a:xfrm>
            <a:off x="5410237" y="614269"/>
            <a:ext cx="1996488" cy="65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06;p121" title="Corporate_Logo_Navy_color.png">
            <a:extLst>
              <a:ext uri="{FF2B5EF4-FFF2-40B4-BE49-F238E27FC236}">
                <a16:creationId xmlns:a16="http://schemas.microsoft.com/office/drawing/2014/main" id="{0CEF5EAE-BB30-1EAA-9E93-8096EB379669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31831" y="3127042"/>
            <a:ext cx="1124689" cy="25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07;p121" title="OpenAnolis（龙蜥社区）-1.png">
            <a:extLst>
              <a:ext uri="{FF2B5EF4-FFF2-40B4-BE49-F238E27FC236}">
                <a16:creationId xmlns:a16="http://schemas.microsoft.com/office/drawing/2014/main" id="{40A52300-A4D4-9D6C-6B35-87BAF715E03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530415" y="1686682"/>
            <a:ext cx="1124690" cy="41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black and white logo&#10;&#10;AI-generated content may be incorrect.">
            <a:extLst>
              <a:ext uri="{FF2B5EF4-FFF2-40B4-BE49-F238E27FC236}">
                <a16:creationId xmlns:a16="http://schemas.microsoft.com/office/drawing/2014/main" id="{F0C5128D-9DBE-6FA5-91F1-132DFBC06E0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62225" y="1619494"/>
            <a:ext cx="841204" cy="6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2F72286-331B-F8C9-95DA-56372A67683B}"/>
              </a:ext>
            </a:extLst>
          </p:cNvPr>
          <p:cNvSpPr/>
          <p:nvPr/>
        </p:nvSpPr>
        <p:spPr>
          <a:xfrm>
            <a:off x="6338345" y="3491345"/>
            <a:ext cx="2824776" cy="165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19787-5002-6580-F459-985B1FF8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193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JP" dirty="0"/>
              <a:t>July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8D736-4811-9F65-2221-846EF56C1C41}"/>
              </a:ext>
            </a:extLst>
          </p:cNvPr>
          <p:cNvSpPr txBox="1"/>
          <p:nvPr/>
        </p:nvSpPr>
        <p:spPr>
          <a:xfrm>
            <a:off x="238563" y="3640580"/>
            <a:ext cx="4182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Webinars:</a:t>
            </a:r>
            <a:br>
              <a:rPr lang="en-JP" sz="1200" dirty="0"/>
            </a:br>
            <a:r>
              <a:rPr lang="en-US" sz="1200" dirty="0">
                <a:hlinkClick r:id="rId2"/>
              </a:rPr>
              <a:t>Project OCCTET.eu – The Why, What and How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How we are doing compliance at CARIAD with ORT</a:t>
            </a:r>
            <a:br>
              <a:rPr lang="en-US" sz="1200" dirty="0"/>
            </a:br>
            <a:r>
              <a:rPr lang="en-US" sz="1200" dirty="0">
                <a:hlinkClick r:id="rId4"/>
              </a:rPr>
              <a:t>Case Study on ZF’s ISO/IEC 5230 Third-Party Certification</a:t>
            </a:r>
            <a:endParaRPr lang="en-JP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B0993-628D-6F78-C219-FB5F8DBF66C7}"/>
              </a:ext>
            </a:extLst>
          </p:cNvPr>
          <p:cNvSpPr txBox="1"/>
          <p:nvPr/>
        </p:nvSpPr>
        <p:spPr>
          <a:xfrm>
            <a:off x="238563" y="2770750"/>
            <a:ext cx="4732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Community Publications:</a:t>
            </a:r>
            <a:br>
              <a:rPr lang="en-JP" sz="1200" dirty="0"/>
            </a:br>
            <a:r>
              <a:rPr lang="en-US" sz="1200" dirty="0">
                <a:hlinkClick r:id="rId5"/>
              </a:rPr>
              <a:t>OpenChain Tooling Work Group – The 2025 Video Series</a:t>
            </a:r>
            <a:br>
              <a:rPr lang="en-US" sz="1200" dirty="0"/>
            </a:br>
            <a:r>
              <a:rPr lang="en-US" sz="1200" dirty="0">
                <a:hlinkClick r:id="rId6"/>
              </a:rPr>
              <a:t>Korean Translation of the OpenChain Telco SBOM Guide</a:t>
            </a:r>
            <a:br>
              <a:rPr lang="en-US" sz="1200" dirty="0"/>
            </a:br>
            <a:r>
              <a:rPr lang="en-US" sz="1200" dirty="0">
                <a:hlinkClick r:id="rId7"/>
              </a:rPr>
              <a:t>Handbook for Software Supply Chain Security in the Telco Industry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1964D-15FF-C15D-6F38-AED74EE269F7}"/>
              </a:ext>
            </a:extLst>
          </p:cNvPr>
          <p:cNvSpPr txBox="1"/>
          <p:nvPr/>
        </p:nvSpPr>
        <p:spPr>
          <a:xfrm>
            <a:off x="563516" y="2126041"/>
            <a:ext cx="348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hlinkClick r:id="rId8"/>
              </a:rPr>
              <a:t>Newly elected 2025/2026 chairs for the 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Specification, Education and Telco Work Groups</a:t>
            </a:r>
            <a:endParaRPr lang="en-US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12EE4A-B95B-CAC7-CE27-BECACC1AE92B}"/>
              </a:ext>
            </a:extLst>
          </p:cNvPr>
          <p:cNvSpPr/>
          <p:nvPr/>
        </p:nvSpPr>
        <p:spPr>
          <a:xfrm>
            <a:off x="4625270" y="15496"/>
            <a:ext cx="4450677" cy="17279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9" name="Picture 18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4EBDF057-3D7E-845E-E5E2-50BE1D19A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82" y="1000037"/>
            <a:ext cx="4192950" cy="1091774"/>
          </a:xfrm>
          <a:prstGeom prst="rect">
            <a:avLst/>
          </a:prstGeom>
        </p:spPr>
      </p:pic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40CD3D23-47E5-F95A-4B12-661C12EB1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952" y="395460"/>
            <a:ext cx="1213787" cy="545256"/>
          </a:xfrm>
          <a:prstGeom prst="rect">
            <a:avLst/>
          </a:prstGeom>
        </p:spPr>
      </p:pic>
      <p:pic>
        <p:nvPicPr>
          <p:cNvPr id="10" name="Picture 9" descr="A white letter in a black background&#10;&#10;AI-generated content may be incorrect.">
            <a:extLst>
              <a:ext uri="{FF2B5EF4-FFF2-40B4-BE49-F238E27FC236}">
                <a16:creationId xmlns:a16="http://schemas.microsoft.com/office/drawing/2014/main" id="{C2416EA4-B974-0547-F38F-5049324173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949" y="1175021"/>
            <a:ext cx="1572275" cy="242322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6A62090-46BE-C213-F68C-D730FFE302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4444" y="395460"/>
            <a:ext cx="1772579" cy="496322"/>
          </a:xfrm>
          <a:prstGeom prst="rect">
            <a:avLst/>
          </a:prstGeom>
        </p:spPr>
      </p:pic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86DD95-5BFE-1D49-7C4F-08E8EC700C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4444" y="980972"/>
            <a:ext cx="1772579" cy="559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8B575F-5502-F92B-F0B6-6901EB760FB0}"/>
              </a:ext>
            </a:extLst>
          </p:cNvPr>
          <p:cNvSpPr txBox="1"/>
          <p:nvPr/>
        </p:nvSpPr>
        <p:spPr>
          <a:xfrm>
            <a:off x="4970949" y="15496"/>
            <a:ext cx="380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ISO/IEC 5230 Conformance Announcements: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C4FAA-F0B1-901F-C9C9-453D487F2DCE}"/>
              </a:ext>
            </a:extLst>
          </p:cNvPr>
          <p:cNvSpPr txBox="1"/>
          <p:nvPr/>
        </p:nvSpPr>
        <p:spPr>
          <a:xfrm>
            <a:off x="7307861" y="1487720"/>
            <a:ext cx="103105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JP" sz="900" dirty="0"/>
              <a:t>(reconformance)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41CFB-AF99-71A3-C2B0-40CF1AAA8EA6}"/>
              </a:ext>
            </a:extLst>
          </p:cNvPr>
          <p:cNvSpPr txBox="1"/>
          <p:nvPr/>
        </p:nvSpPr>
        <p:spPr>
          <a:xfrm>
            <a:off x="4652941" y="1919041"/>
            <a:ext cx="4423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14"/>
              </a:rPr>
              <a:t>Public Comment Period Announced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Artificial Intelligence System Bill of Materials – </a:t>
            </a:r>
            <a:br>
              <a:rPr lang="en-US" dirty="0"/>
            </a:br>
            <a:r>
              <a:rPr lang="en-US" dirty="0"/>
              <a:t>Compliance Management Guide for the Supply Chain</a:t>
            </a:r>
            <a:endParaRPr lang="en-JP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6A283-8445-0528-48BA-7528AC0FCCFC}"/>
              </a:ext>
            </a:extLst>
          </p:cNvPr>
          <p:cNvSpPr txBox="1"/>
          <p:nvPr/>
        </p:nvSpPr>
        <p:spPr>
          <a:xfrm>
            <a:off x="4970949" y="2799489"/>
            <a:ext cx="393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Spec and Education: </a:t>
            </a:r>
            <a:r>
              <a:rPr lang="en-JP" dirty="0">
                <a:hlinkClick r:id="rId15"/>
              </a:rPr>
              <a:t>NA / EU</a:t>
            </a:r>
            <a:r>
              <a:rPr lang="en-JP" dirty="0"/>
              <a:t> + </a:t>
            </a:r>
            <a:r>
              <a:rPr lang="en-JP" dirty="0">
                <a:hlinkClick r:id="rId16"/>
              </a:rPr>
              <a:t>EU / Asia</a:t>
            </a:r>
            <a:r>
              <a:rPr lang="en-JP" dirty="0"/>
              <a:t> Calls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D13EF9-960E-94CB-B7E6-85BA4ED9489B}"/>
              </a:ext>
            </a:extLst>
          </p:cNvPr>
          <p:cNvSpPr txBox="1"/>
          <p:nvPr/>
        </p:nvSpPr>
        <p:spPr>
          <a:xfrm>
            <a:off x="4970949" y="3115176"/>
            <a:ext cx="351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AI Work Group</a:t>
            </a:r>
            <a:r>
              <a:rPr lang="en-JP" dirty="0">
                <a:hlinkClick r:id="rId17"/>
              </a:rPr>
              <a:t>: NA / EU</a:t>
            </a:r>
            <a:r>
              <a:rPr lang="en-JP" dirty="0"/>
              <a:t> + </a:t>
            </a:r>
            <a:r>
              <a:rPr lang="en-JP" dirty="0">
                <a:hlinkClick r:id="rId18"/>
              </a:rPr>
              <a:t>EU / Asia</a:t>
            </a:r>
            <a:r>
              <a:rPr lang="en-JP" dirty="0"/>
              <a:t> Calls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1FE728-D70F-7E9A-BC47-549BEFFF7F94}"/>
              </a:ext>
            </a:extLst>
          </p:cNvPr>
          <p:cNvSpPr txBox="1"/>
          <p:nvPr/>
        </p:nvSpPr>
        <p:spPr>
          <a:xfrm>
            <a:off x="4970949" y="3430863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SBOM Work Group: </a:t>
            </a:r>
            <a:r>
              <a:rPr lang="en-JP" dirty="0">
                <a:hlinkClick r:id="rId19"/>
              </a:rPr>
              <a:t>Monthly Call</a:t>
            </a:r>
            <a:endParaRPr lang="en-JP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3B51-0BDD-1DC3-6910-867971B674B9}"/>
              </a:ext>
            </a:extLst>
          </p:cNvPr>
          <p:cNvSpPr txBox="1"/>
          <p:nvPr/>
        </p:nvSpPr>
        <p:spPr>
          <a:xfrm>
            <a:off x="4970949" y="3746550"/>
            <a:ext cx="410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Germany Work Group: </a:t>
            </a:r>
            <a:r>
              <a:rPr lang="en-US" dirty="0">
                <a:hlinkClick r:id="rId20"/>
              </a:rPr>
              <a:t>2H 2025 </a:t>
            </a:r>
            <a:r>
              <a:rPr lang="en-JP" dirty="0">
                <a:hlinkClick r:id="rId20"/>
              </a:rPr>
              <a:t>Strategy Call</a:t>
            </a:r>
            <a:endParaRPr lang="en-JP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51864-3B3C-D9C3-C793-A188B18686D3}"/>
              </a:ext>
            </a:extLst>
          </p:cNvPr>
          <p:cNvSpPr txBox="1"/>
          <p:nvPr/>
        </p:nvSpPr>
        <p:spPr>
          <a:xfrm>
            <a:off x="4970948" y="4062237"/>
            <a:ext cx="3438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India Work Group: </a:t>
            </a:r>
            <a:r>
              <a:rPr lang="en-US" dirty="0">
                <a:hlinkClick r:id="rId21"/>
              </a:rPr>
              <a:t>2H 2025 </a:t>
            </a:r>
            <a:r>
              <a:rPr lang="en-JP" dirty="0">
                <a:hlinkClick r:id="rId21"/>
              </a:rPr>
              <a:t>Strategy Call</a:t>
            </a:r>
            <a:endParaRPr lang="en-JP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A7291-544A-DEAB-94DA-21AA731B03AA}"/>
              </a:ext>
            </a:extLst>
          </p:cNvPr>
          <p:cNvSpPr txBox="1"/>
          <p:nvPr/>
        </p:nvSpPr>
        <p:spPr>
          <a:xfrm>
            <a:off x="4970948" y="4382815"/>
            <a:ext cx="401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Recording: </a:t>
            </a:r>
            <a:r>
              <a:rPr lang="en-US" dirty="0">
                <a:hlinkClick r:id="rId22"/>
              </a:rPr>
              <a:t>OpenChain Mini-Summit @ OSS NA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417270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618B-AC99-412A-AC58-8925EE794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37169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67C-C9B5-B51A-1E95-4DDB0D09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AI BOM Compliance in the Supply Chain Guide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BC86B8-068C-9178-F071-6FCDD6AA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800"/>
            <a:ext cx="5520826" cy="3155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52DF7-3D61-0AD6-0E92-9835CD86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2526" y="10178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9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B1F96-3015-7D25-6E95-5CC42342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7B2D-7AEB-4303-4250-54E85B7F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Cross-Industry SBOM Quality Guide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C3AFB-4DB3-9139-327B-A7790D86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4500" y="1321707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E97E-C9F5-14D7-F3A3-AAFB3C65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Our Message: You Are Always Welcome!</a:t>
            </a:r>
          </a:p>
        </p:txBody>
      </p:sp>
      <p:pic>
        <p:nvPicPr>
          <p:cNvPr id="7" name="Picture 6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4BC7FE57-3F4B-4FB1-DF7F-B54D0124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2" y="883253"/>
            <a:ext cx="7888778" cy="4260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D9FECE-172C-0D97-B778-3C7A7C3EA2AA}"/>
              </a:ext>
            </a:extLst>
          </p:cNvPr>
          <p:cNvSpPr txBox="1"/>
          <p:nvPr/>
        </p:nvSpPr>
        <p:spPr>
          <a:xfrm>
            <a:off x="1479665" y="4636564"/>
            <a:ext cx="265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rgbClr val="FF0000"/>
                </a:solidFill>
              </a:rPr>
              <a:t>New in Korea: </a:t>
            </a:r>
            <a:r>
              <a:rPr lang="en-US" sz="1200" dirty="0" err="1"/>
              <a:t>Makkoli</a:t>
            </a:r>
            <a:r>
              <a:rPr lang="en-US" sz="1200" dirty="0"/>
              <a:t> Study Group</a:t>
            </a:r>
            <a:r>
              <a:rPr lang="en-JP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1142051"/>
      </p:ext>
    </p:extLst>
  </p:cSld>
  <p:clrMapOvr>
    <a:masterClrMapping/>
  </p:clrMapOvr>
</p:sld>
</file>

<file path=ppt/theme/theme1.xml><?xml version="1.0" encoding="utf-8"?>
<a:theme xmlns:a="http://schemas.openxmlformats.org/drawingml/2006/main" name="Linux Foundation EU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13476</TotalTime>
  <Words>480</Words>
  <Application>Microsoft Macintosh PowerPoint</Application>
  <PresentationFormat>On-screen Show (16:9)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Archivo</vt:lpstr>
      <vt:lpstr>Archivo ExtraLight</vt:lpstr>
      <vt:lpstr>Archivo Light</vt:lpstr>
      <vt:lpstr>Noto Sans Symbols</vt:lpstr>
      <vt:lpstr>Open Sans Medium</vt:lpstr>
      <vt:lpstr>Arial</vt:lpstr>
      <vt:lpstr>Courier New</vt:lpstr>
      <vt:lpstr>Josefin Sans</vt:lpstr>
      <vt:lpstr>Open Sans</vt:lpstr>
      <vt:lpstr>Roboto</vt:lpstr>
      <vt:lpstr>Roboto Slab Light</vt:lpstr>
      <vt:lpstr>Linux Foundation EU Theme 2023</vt:lpstr>
      <vt:lpstr>OpenChain Project</vt:lpstr>
      <vt:lpstr>Our standards are the international baseline for quality in open source license compliance and security assurance programs.  Our guides and reference material helps people solve compliance challenges.  Our community provides a space to share knowledge.</vt:lpstr>
      <vt:lpstr>Our News</vt:lpstr>
      <vt:lpstr>1H 2025 Overview</vt:lpstr>
      <vt:lpstr>July 2025</vt:lpstr>
      <vt:lpstr>What’s Next?</vt:lpstr>
      <vt:lpstr>AI BOM Compliance in the Supply Chain Guide</vt:lpstr>
      <vt:lpstr>Cross-Industry SBOM Quality Guide Concept</vt:lpstr>
      <vt:lpstr>Our Message: You Are Always Welcome!</vt:lpstr>
      <vt:lpstr>It Has Been A Long Journey…</vt:lpstr>
      <vt:lpstr>Participate In OpenChain</vt:lpstr>
      <vt:lpstr>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Shane Coughlan</cp:lastModifiedBy>
  <cp:revision>256</cp:revision>
  <dcterms:modified xsi:type="dcterms:W3CDTF">2025-07-31T04:30:38Z</dcterms:modified>
</cp:coreProperties>
</file>